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4"/>
  </p:notesMasterIdLst>
  <p:sldIdLst>
    <p:sldId id="256" r:id="rId2"/>
    <p:sldId id="258" r:id="rId3"/>
    <p:sldId id="328" r:id="rId4"/>
    <p:sldId id="334" r:id="rId5"/>
    <p:sldId id="261" r:id="rId6"/>
    <p:sldId id="337" r:id="rId7"/>
    <p:sldId id="260" r:id="rId8"/>
    <p:sldId id="332" r:id="rId9"/>
    <p:sldId id="333" r:id="rId10"/>
    <p:sldId id="281" r:id="rId11"/>
    <p:sldId id="335" r:id="rId12"/>
    <p:sldId id="327" r:id="rId13"/>
    <p:sldId id="259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6" r:id="rId24"/>
    <p:sldId id="271" r:id="rId25"/>
    <p:sldId id="272" r:id="rId26"/>
    <p:sldId id="273" r:id="rId27"/>
    <p:sldId id="274" r:id="rId28"/>
    <p:sldId id="275" r:id="rId29"/>
    <p:sldId id="277" r:id="rId30"/>
    <p:sldId id="278" r:id="rId31"/>
    <p:sldId id="279" r:id="rId32"/>
    <p:sldId id="280" r:id="rId3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9F7"/>
    <a:srgbClr val="D4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23"/>
    <p:restoredTop sz="94687"/>
  </p:normalViewPr>
  <p:slideViewPr>
    <p:cSldViewPr snapToGrid="0" snapToObjects="1">
      <p:cViewPr varScale="1">
        <p:scale>
          <a:sx n="120" d="100"/>
          <a:sy n="120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9C391-FAAA-4A4E-8248-FE17036E0304}" type="datetimeFigureOut">
              <a:rPr lang="en-FI" smtClean="0"/>
              <a:t>7.2.2024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562B-9C53-0347-B717-04D6C49BC62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840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9231-0299-A2C5-A684-A5271B5A8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4628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aseline="0">
                <a:latin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C1933-CA95-675F-9437-C1E062C02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78402"/>
            <a:ext cx="9144000" cy="911774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CE138-E4FE-9862-50BF-A2465498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DFFC8-2C7D-324E-8C8E-013ED8CBB9F7}" type="datetime1">
              <a:rPr lang="fi-FI" smtClean="0"/>
              <a:t>7.2.2024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6C44A-E869-4A5C-E1B1-B8489CE4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A3C41-D4C5-E464-D5EE-26154024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1710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9466-41AA-9D9A-367C-8BA4E1E2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DB224-D241-1261-D067-D01954C8D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D1C86-4AB8-04F9-DB7B-540A694C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E159-56FA-E544-815A-D90CB719D016}" type="datetime1">
              <a:rPr lang="fi-FI" smtClean="0"/>
              <a:t>7.2.2024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BCA3B-DAB0-3B0D-6380-47442357D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12814-F402-D288-EBB4-D358B2AB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4638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F5BBF-0ECC-B918-E5C9-DE2D1E940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23D97-4B49-2CF4-02DF-B21FD5147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E94F6-6959-2DED-C521-2A154B29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30B9-E40C-5C41-8597-EB7CCDA08C9D}" type="datetime1">
              <a:rPr lang="fi-FI" smtClean="0"/>
              <a:t>7.2.2024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DF102-97C1-A345-C5D1-DC10DF9D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D5FBA-A7E6-FC49-CF84-C93B9472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2969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2997" y="2204865"/>
            <a:ext cx="1102951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081D8-1AE6-5B41-AFCF-0987B0E393F3}" type="datetime1">
              <a:rPr lang="fi-FI" smtClean="0"/>
              <a:t>7.2.2024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092265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708920"/>
            <a:ext cx="10363200" cy="1296144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36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SUBHEADING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8D1D-DE96-BD41-B98E-13B978DE0F28}" type="datetime1">
              <a:rPr lang="fi-FI" smtClean="0"/>
              <a:t>7.2.2024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3658008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7F7B-09C2-731A-059C-FCADD6AF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E7EE-337E-EA9A-BA01-5AB72A712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8ADC25-DA4F-CECC-15AB-BE67BD8D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17CC-488A-2641-A019-FB145D279176}" type="datetime1">
              <a:rPr lang="fi-FI" smtClean="0"/>
              <a:t>7.2.2024</a:t>
            </a:fld>
            <a:endParaRPr lang="en-FI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62B52EE-4B18-52C0-72E1-BE911F23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E47B78-6283-F116-B73A-AE54D7FB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9413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3398-3A62-EFA5-8C9E-078504AC9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C1011-04E3-2FAC-B70B-346655D7F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 Black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0F67B-3C30-3011-FE32-0FEB3AF6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05613-1895-D646-9592-6A9546F1BFCB}" type="datetime1">
              <a:rPr lang="fi-FI" smtClean="0"/>
              <a:t>7.2.2024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97BA5-9E28-131A-165C-6A0803024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6E0D7-54D4-BD68-B1FF-7C46C508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6997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F91E-872D-3B2B-3339-97C45AB3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318BB-65D9-DE6A-8357-7F0ECF0F9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7153E-D1DD-1696-06E2-05116BC9B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D96BE-AD94-15DD-B066-D1341C82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BD8FC-6292-CD42-B0AC-94DB153A46B5}" type="datetime1">
              <a:rPr lang="fi-FI" smtClean="0"/>
              <a:t>7.2.2024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C05B4-E0B7-51E3-2EC4-7CBD4D30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A90EA-D028-E6D6-1E78-C4A45B5D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2445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67CF-E8C0-091A-FBC6-D8F0F64E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469BD-5E86-C722-9395-693C4D2D4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F63C1-B076-233E-B499-61DB27A05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6ADF1-68C9-396A-194E-3A60140CF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91143-5D98-F254-3A0C-9CED66190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E1391F-F707-B649-F1AB-6AD365B3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687B-85BF-F84B-8EB0-E14DA4D24B21}" type="datetime1">
              <a:rPr lang="fi-FI" smtClean="0"/>
              <a:t>7.2.2024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85B71-22F8-8BBF-770C-CEDD89D3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321D7-3CBA-3BF8-C27F-2B278E81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3874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7DB5-DA11-19CB-B430-FD4FD610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F6AAB8-FFD8-4CB0-4033-DC7760B8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6507-F1C7-8E47-978D-5D0800B1FA06}" type="datetime1">
              <a:rPr lang="fi-FI" smtClean="0"/>
              <a:t>7.2.2024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0AC89-57E0-8E9A-C433-2ECA4DA1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0C90-A01F-0219-E996-A730A4B7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5902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30F54-25D3-240C-7C78-13244242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5E64-4F89-9D43-9264-489B0C30C604}" type="datetime1">
              <a:rPr lang="fi-FI" smtClean="0"/>
              <a:t>7.2.2024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04664-4089-AA0D-91E4-294126E64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63049-B081-3317-0DFB-E447DE5B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7814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8B41-BC62-B93D-7EA5-A303D06D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45C7E-965F-323E-E98F-415EC339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93022-00C9-D2BC-3201-3B8CE808C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79E5C-8F77-02BE-F577-DA61600D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B1E9-12A6-944C-8CC6-E4124827734A}" type="datetime1">
              <a:rPr lang="fi-FI" smtClean="0"/>
              <a:t>7.2.2024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894CD-A57C-78DB-1D78-4E6036F54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B5C12-67EC-2EC7-042D-69F70652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8408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47B3C-90EC-E827-8EF4-C5B2B0E0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3494AC-E91A-8158-E915-0B88C66E7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62F6D-3B3D-AE60-A205-AFE594A66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E807D-527C-9B62-A12B-1DA42444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D170-F106-7B45-94C4-C07DB1B994B3}" type="datetime1">
              <a:rPr lang="fi-FI" smtClean="0"/>
              <a:t>7.2.2024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8F4B5-EA86-0FFC-221A-58F7EEE1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B4DCF-8B98-F836-BF8F-BEC23485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3320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6F5AA-40C3-970E-EEF8-AD14DF58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C297F-CD35-D7DC-39E3-C1FA4BE2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04083-9A77-D7C9-5516-2328034F2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01006-E7CC-6D4A-ABCC-3EF95E3204F5}" type="datetime1">
              <a:rPr lang="fi-FI" smtClean="0"/>
              <a:t>7.2.2024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988D4-DC24-1F58-990B-D1FDCC6C1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7E715-D20F-635F-8323-576364483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764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9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8E7E-AEC5-4853-58F1-205D4A04F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5800"/>
            <a:ext cx="9144000" cy="2387600"/>
          </a:xfrm>
        </p:spPr>
        <p:txBody>
          <a:bodyPr/>
          <a:lstStyle/>
          <a:p>
            <a:r>
              <a:rPr lang="en-FI" dirty="0">
                <a:latin typeface="+mj-lt"/>
              </a:rPr>
              <a:t>Pangenomics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ACF1B-7581-8E8A-D54A-B308A7A50BE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4743229"/>
            <a:ext cx="9144000" cy="9132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b="1" dirty="0">
                <a:solidFill>
                  <a:schemeClr val="bg1">
                    <a:lumMod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MDBP-105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0B5A8-F8B5-D898-6420-8BFF5D33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F800-F0F4-7642-8646-345D6D417D8E}" type="datetime1">
              <a:rPr lang="fi-FI" smtClean="0"/>
              <a:t>7.2.2024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FE37D-D65D-657A-F52F-9177FE00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B0382-C87E-05C7-6EA0-63C0A67F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1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76953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6DB3-77EA-F64E-836D-C0060141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FI" dirty="0"/>
              <a:t>ther pangenomics 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3C69-3EF9-7E24-F0C0-708F4BD1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262" y="2165156"/>
            <a:ext cx="4936880" cy="3962400"/>
          </a:xfrm>
        </p:spPr>
        <p:txBody>
          <a:bodyPr/>
          <a:lstStyle/>
          <a:p>
            <a:pPr marL="0" indent="0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FI" dirty="0"/>
              <a:t>ore genome (&gt; 95% of  genomes)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Shell genome (10–95 %)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Cloud genome (&lt;10 %)</a:t>
            </a:r>
          </a:p>
          <a:p>
            <a:pPr marL="0" indent="0"/>
            <a:endParaRPr lang="en-FI" dirty="0"/>
          </a:p>
          <a:p>
            <a:pPr marL="0" indent="0"/>
            <a:endParaRPr lang="en-FI" dirty="0"/>
          </a:p>
          <a:p>
            <a:pPr marL="0" indent="0"/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3EA48-B30A-FEE8-454D-6040CCD4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D01F69-4549-0AA9-F25C-CD7D4436DFCA}"/>
              </a:ext>
            </a:extLst>
          </p:cNvPr>
          <p:cNvGrpSpPr>
            <a:grpSpLocks noChangeAspect="1"/>
          </p:cNvGrpSpPr>
          <p:nvPr/>
        </p:nvGrpSpPr>
        <p:grpSpPr>
          <a:xfrm>
            <a:off x="6455722" y="2349822"/>
            <a:ext cx="6267851" cy="2712918"/>
            <a:chOff x="6772462" y="1558402"/>
            <a:chExt cx="5267585" cy="238090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BB1619D-A342-485B-64A7-432FEF3EC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462" y="1558402"/>
              <a:ext cx="4495378" cy="2366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675B08-3FAB-78DE-4945-28F7223ACB66}"/>
                </a:ext>
              </a:extLst>
            </p:cNvPr>
            <p:cNvSpPr txBox="1"/>
            <p:nvPr/>
          </p:nvSpPr>
          <p:spPr bwMode="auto">
            <a:xfrm>
              <a:off x="9157606" y="3738637"/>
              <a:ext cx="2882441" cy="200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</a:rPr>
                <a:t>W</a:t>
              </a:r>
              <a:r>
                <a:rPr lang="en-FI" sz="1200" dirty="0">
                  <a:solidFill>
                    <a:schemeClr val="bg1">
                      <a:lumMod val="50000"/>
                    </a:schemeClr>
                  </a:solidFill>
                </a:rPr>
                <a:t>ikipedia, </a:t>
              </a:r>
              <a:r>
                <a:rPr lang="en-GB" sz="1200" b="0" i="0" u="none" strike="noStrike" dirty="0">
                  <a:solidFill>
                    <a:schemeClr val="bg1">
                      <a:lumMod val="50000"/>
                    </a:schemeClr>
                  </a:solidFill>
                  <a:effectLst/>
                  <a:latin typeface="Arial" panose="020B0604020202020204" pitchFamily="34" charset="0"/>
                </a:rPr>
                <a:t>EVCB Mx, CC BY-SA 4.0	</a:t>
              </a:r>
              <a:endParaRPr lang="en-FI" sz="1200" dirty="0" err="1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8CCA93-925C-57EF-AA47-CF13B631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34654-811C-E243-8BDF-3A5DB57EBF4F}" type="datetime1">
              <a:rPr lang="fi-FI" smtClean="0"/>
              <a:t>7.2.2024</a:t>
            </a:fld>
            <a:endParaRPr lang="en-FI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E43FE-166E-E42E-B6AA-8F7686B0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10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6313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6DB3-77EA-F64E-836D-C0060141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FI" dirty="0"/>
              <a:t>ther pangenomics 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3C69-3EF9-7E24-F0C0-708F4BD1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262" y="2165156"/>
            <a:ext cx="4936880" cy="3962400"/>
          </a:xfrm>
        </p:spPr>
        <p:txBody>
          <a:bodyPr/>
          <a:lstStyle/>
          <a:p>
            <a:pPr marL="0" indent="0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FI" dirty="0"/>
              <a:t>ore genome (&gt; 95% of  genomes)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Shell genome (10–95 %)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Cloud genome (&lt;10 %)</a:t>
            </a:r>
          </a:p>
          <a:p>
            <a:pPr>
              <a:buFont typeface="Arial" panose="020B0604020202020204" pitchFamily="34" charset="0"/>
              <a:buChar char="•"/>
            </a:pPr>
            <a:endParaRPr lang="en-FI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FI" dirty="0"/>
              <a:t>angenome is dynamic</a:t>
            </a:r>
          </a:p>
          <a:p>
            <a:pPr>
              <a:buFont typeface="Arial" panose="020B0604020202020204" pitchFamily="34" charset="0"/>
              <a:buChar char="•"/>
            </a:pPr>
            <a:endParaRPr lang="en-FI" dirty="0"/>
          </a:p>
          <a:p>
            <a:pPr marL="0" indent="0"/>
            <a:endParaRPr lang="en-FI" dirty="0"/>
          </a:p>
          <a:p>
            <a:pPr marL="0" indent="0"/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3EA48-B30A-FEE8-454D-6040CCD4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67239CB-4151-32F9-70A3-B27753F2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40" y="2317798"/>
            <a:ext cx="4122738" cy="276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62E133-6A49-CD90-EB08-C92A1A0AD2EF}"/>
              </a:ext>
            </a:extLst>
          </p:cNvPr>
          <p:cNvSpPr txBox="1"/>
          <p:nvPr/>
        </p:nvSpPr>
        <p:spPr bwMode="auto">
          <a:xfrm>
            <a:off x="8856980" y="5085185"/>
            <a:ext cx="251491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/10.1128/JB.02285-12</a:t>
            </a:r>
            <a:endParaRPr lang="en-FI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C9824-875B-18D2-0FF5-22AA7E4FC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193D3-E490-234C-81EE-4B3A280FC0A5}" type="datetime1">
              <a:rPr lang="fi-FI" smtClean="0"/>
              <a:t>7.2.2024</a:t>
            </a:fld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CB48B-9E4E-CA49-08D7-82BD7DA9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11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0444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45EEE8-C2D7-B123-1442-81C46EF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I" dirty="0"/>
              <a:t>Calculating a pangenome</a:t>
            </a:r>
            <a:endParaRPr lang="en-FI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81BD84-20E4-545E-21ED-BFB909EBC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2AB36F-63BA-3AD6-4995-5EE9CE80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B8C0-39DD-6948-95F3-1F52C83BCC53}" type="datetime1">
              <a:rPr lang="fi-FI" smtClean="0"/>
              <a:t>7.2.2024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9412A-A0F2-DF55-8D4B-D0AA34DB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7DA42F-B907-3D7E-D6FF-75260C53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12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532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B3D9-7605-7F41-ADF3-ED5EE28A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741DA-1094-8C47-95DA-6A2709B3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322DD-22F1-B445-80FE-04D9421B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4818B-B40A-4A45-8C34-1A637C049AED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D255E-0032-8292-1ACE-2BA19E65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586F0-F395-064F-A62A-FB2D70BE9A71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0DDE4-AE2E-2CA0-B9F4-D80EB343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13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3198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DC95-A512-0545-90BF-08066438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35AE0-C583-EF43-95C5-7FDEB80B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56A52-4449-FD43-92BB-3D236C11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64AC3-530C-544D-8DF5-BC9BD2585243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A3DB5-2C43-6DFF-F1F5-14B8B16A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85AC-A537-0941-932C-934909991501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02D00-29AA-A3A5-FE99-F2758D8A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14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67473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5C9A-E907-B24E-82AF-C16C3CCB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110D5-95D0-CC4E-9439-D5FD7C86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10676-DC84-6942-9EA0-F30007F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DF4DD7-B14E-8544-BD13-A614D63DF7E8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FDF9A-8A77-2ACE-D0A8-4A962FE9B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8177-E0DB-8647-990E-4CD59AB15A30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B33B2-72F6-C5E7-CDF8-38C6C0D1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15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65353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4A125-054E-CC4E-A84D-3CCF876C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906CF9-2212-5B4D-9C09-44F27C5A7726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91683-0D88-D5D2-264D-A87C722FD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876D-B3A8-B348-92EB-55FFE6681C32}" type="datetime1">
              <a:rPr lang="fi-FI" smtClean="0"/>
              <a:t>7.2.2024</a:t>
            </a:fld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27061-DDE7-2077-40A9-8BDB99C4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16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25314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A7C29-467E-F544-AE1B-416B541A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A3A02C-CE1C-C040-83B0-29F939A1C78C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3B94F-63A5-C188-6700-5519307A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248DC-E030-C247-8E91-D6E0D81DBA1F}" type="datetime1">
              <a:rPr lang="fi-FI" smtClean="0"/>
              <a:t>7.2.2024</a:t>
            </a:fld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E0696-A4CD-0E22-F99E-9F09D9CE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17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46099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54513-681A-764A-A450-6A13842C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F9A50F-EEBE-4F49-87C7-C648FC236A50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356324-CC2D-1024-60D3-CEB15D1A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313B8-155E-4541-BC0E-0C89B9C81D2B}" type="datetime1">
              <a:rPr lang="fi-FI" smtClean="0"/>
              <a:t>7.2.2024</a:t>
            </a:fld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077C4-83FC-4EA9-127F-3F06612F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18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6806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BF18E-E02C-684F-BBCB-F33E6B60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64FE34-7601-3E40-9895-36EAE17403D6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B1351-DE34-C7AB-A58B-6DBA628E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63F8-5637-6147-B1B8-4304405F55F3}" type="datetime1">
              <a:rPr lang="fi-FI" smtClean="0"/>
              <a:t>7.2.2024</a:t>
            </a:fld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D2638-9A4E-140A-8108-DEA35DE1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19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7179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8717-7EED-1C42-A583-C2294F10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What is a pangenome?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6EE0-9041-2847-9874-94A07F573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47" y="1981200"/>
            <a:ext cx="5704354" cy="3962400"/>
          </a:xfrm>
        </p:spPr>
        <p:txBody>
          <a:bodyPr/>
          <a:lstStyle/>
          <a:p>
            <a:pPr marL="0" indent="0"/>
            <a:endParaRPr lang="en-FI" dirty="0"/>
          </a:p>
          <a:p>
            <a:pPr marL="0" indent="0"/>
            <a:endParaRPr lang="en-FI" dirty="0"/>
          </a:p>
          <a:p>
            <a:pPr>
              <a:buFont typeface="Arial" panose="020B0604020202020204" pitchFamily="34" charset="0"/>
              <a:buChar char="•"/>
            </a:pPr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A2FCA-AF0B-0F4B-ADA5-84826345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1F5454EA-D559-1346-B5CC-F36690C1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64" y="1848630"/>
            <a:ext cx="4465075" cy="43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04DF9-AA7D-C348-AC0C-A7A33E4A4D09}"/>
              </a:ext>
            </a:extLst>
          </p:cNvPr>
          <p:cNvSpPr txBox="1"/>
          <p:nvPr/>
        </p:nvSpPr>
        <p:spPr bwMode="auto">
          <a:xfrm>
            <a:off x="7403464" y="6199481"/>
            <a:ext cx="44650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/10.1038/nmicrobiol.2017.40</a:t>
            </a:r>
            <a:endParaRPr lang="en-FI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8EEF81-8BC2-869B-8DC7-CEEF33F5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6CDD-D5CC-6244-B02A-F6EA2ECEB90D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1F86E-5AFA-D860-5128-4AF02F9E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44373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610AE-A011-F749-A01A-A73F317A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B1653-8412-F64F-A219-264830934D61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69BCD-01A9-58FF-5C2F-676478BA7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263C-21CE-8C4E-80BF-6F4E3D399B5F}" type="datetime1">
              <a:rPr lang="fi-FI" smtClean="0"/>
              <a:t>7.2.2024</a:t>
            </a:fld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259BF-AC2D-6FDD-954A-7370E135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20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94279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1E554-2BCD-1341-8866-A529FB44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736A3F-3D1F-3C4A-ADBC-C1659C80128E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4EF3C0-0F82-CADB-D191-CD2B16CAF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4BD26-C611-B442-B24A-A28B06AB6700}" type="datetime1">
              <a:rPr lang="fi-FI" smtClean="0"/>
              <a:t>7.2.2024</a:t>
            </a:fld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A3DF1-3D29-3B5B-C7DE-501EC473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21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21946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A93EC-EAFA-FF42-9C1F-0468BDF1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7294C-0023-7F43-9BA4-C468E3E0CEA0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6E84F-D22B-28BE-A76F-32FC52542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972F-FF82-7B44-85BE-20516DC60D99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AEDC7-4FB6-B754-91DC-8CA3408E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22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308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63A7D-B962-4E43-AE22-F94ABB03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958CA-1D85-1445-A3EB-7874970C733A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D8A66E-B589-2FBC-556B-5A1DCE60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63F7-9F1D-0047-B0B9-5467079BE583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43A9D-8EEB-01D4-DDEB-89A0E820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23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54889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2CA8-1620-6B4D-B777-95285E3D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4E5FC-24FF-3B44-8822-091FF3D02B74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F8F5A-E557-CB11-2E04-B47E8EDF0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3DBA-F3DA-834F-8971-BD49B6E39F94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3A462-AAA9-790C-C862-CD7E280B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24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38919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43F6B-49B4-6B49-BF89-BAEC8C32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F588A-C36D-CE4A-9B19-D8092E63A4F6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31B66-A547-8206-7485-AA117F50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26A8C-6CA2-014A-9074-BB4E0ED9DF8A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760C7-252F-96E1-68F9-DCD822AE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25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9359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E0305-943D-6C4E-BB41-74638886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918BB-98FC-4A42-AFDE-3DD77F457517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B8570-0B06-FF41-7D92-BC9852DB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03BE-C927-C549-8AEA-E8834209EE85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1A20D-D89C-14C5-12B0-84DEFC93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26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81687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16A5D-9A1E-734E-86A3-8053213A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66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30757-19B5-C342-834B-F175C5EEC172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9BFF3-9646-85B4-8362-99693BF60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4028-F354-A548-A461-1521E29ED391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2172D-8E4C-EA00-7F9F-4C405C11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27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86421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B8EBA-FBA2-3548-8BAF-9820ABB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4EC31-7EF3-C24E-A4C4-D49314D8025F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0A9A3-6261-59B1-8FDC-F29D41CF0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935F-5D25-1143-A891-0D0AC4D329C4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5C386-ACFC-1FAB-2641-521A0503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28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9301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CB216-48D4-E144-9453-9BF1007A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BA129-EE35-BF40-850B-BC0171909C5C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5040D-816C-8067-81A1-3A697EEC3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1AFE-D127-A24F-A6E4-39A8A2A1BA7F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55E0A-DDF2-2195-6A14-077DDECB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29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2706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8717-7EED-1C42-A583-C2294F10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What is a pangenome?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6EE0-9041-2847-9874-94A07F573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47" y="1981200"/>
            <a:ext cx="5704354" cy="3962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Collection of </a:t>
            </a:r>
            <a:r>
              <a:rPr lang="en-FI" b="1" dirty="0"/>
              <a:t>genes</a:t>
            </a:r>
            <a:r>
              <a:rPr lang="en-FI" dirty="0"/>
              <a:t> found in a collection of </a:t>
            </a:r>
            <a:r>
              <a:rPr lang="en-FI" b="1" dirty="0"/>
              <a:t>genomes</a:t>
            </a:r>
          </a:p>
          <a:p>
            <a:pPr marL="0" indent="0"/>
            <a:endParaRPr lang="en-FI" dirty="0"/>
          </a:p>
          <a:p>
            <a:pPr marL="0" indent="0"/>
            <a:endParaRPr lang="en-FI" dirty="0"/>
          </a:p>
          <a:p>
            <a:pPr>
              <a:buFont typeface="Arial" panose="020B0604020202020204" pitchFamily="34" charset="0"/>
              <a:buChar char="•"/>
            </a:pPr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A2FCA-AF0B-0F4B-ADA5-84826345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1F5454EA-D559-1346-B5CC-F36690C1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64" y="1848630"/>
            <a:ext cx="4465075" cy="43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04DF9-AA7D-C348-AC0C-A7A33E4A4D09}"/>
              </a:ext>
            </a:extLst>
          </p:cNvPr>
          <p:cNvSpPr txBox="1"/>
          <p:nvPr/>
        </p:nvSpPr>
        <p:spPr bwMode="auto">
          <a:xfrm>
            <a:off x="7403464" y="6199481"/>
            <a:ext cx="44650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/10.1038/nmicrobiol.2017.40</a:t>
            </a:r>
            <a:endParaRPr lang="en-FI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CF601B-A2C3-FDE9-56C0-2FC5533B9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1D5D-F24B-9743-B96B-B508E09FE4EA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2BCC8-4A64-61EA-4956-6E073D75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4141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A9E6A-A934-3647-BAAF-25F82756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D46A0-3BCE-0245-8F9D-E38FBC487CFE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FF115-FAAC-CBC9-CF00-3A45D4CE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95C5-5AB5-FD44-8852-A2F45D9BAFCF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B3ED6-D64C-B852-3AC4-8AC59896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30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27225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A7B3D-CFF8-B64A-BA59-1261CC26FD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62666" y="1149217"/>
            <a:ext cx="8866668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BEB7C-8C3D-9C45-8DC8-6A9C113A29EB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865BC-8A19-2637-F3D1-75DC5DAD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7935A-F708-8542-9B67-59C7BBC87344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86CEB-942B-4BA8-1212-803B3160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31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2643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Other approaches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9773EA-6F7C-0D41-BF1E-4E30AD716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18" b="9752"/>
          <a:stretch/>
        </p:blipFill>
        <p:spPr>
          <a:xfrm>
            <a:off x="4372434" y="1287613"/>
            <a:ext cx="7413166" cy="3499456"/>
          </a:xfrm>
          <a:prstGeom prst="rect">
            <a:avLst/>
          </a:prstGeom>
        </p:spPr>
      </p:pic>
      <p:pic>
        <p:nvPicPr>
          <p:cNvPr id="4098" name="Picture 2" descr="Pan Genome Matrix">
            <a:extLst>
              <a:ext uri="{FF2B5EF4-FFF2-40B4-BE49-F238E27FC236}">
                <a16:creationId xmlns:a16="http://schemas.microsoft.com/office/drawing/2014/main" id="{8CA44239-79FB-E949-9142-DFC92639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19" y="2919107"/>
            <a:ext cx="306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8D4285-6DFA-BB48-B8F8-911C2AC9F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09" y="1685478"/>
            <a:ext cx="3765220" cy="1221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78D59C-4909-724C-AB4C-3DD3BE1520CD}"/>
              </a:ext>
            </a:extLst>
          </p:cNvPr>
          <p:cNvSpPr txBox="1"/>
          <p:nvPr/>
        </p:nvSpPr>
        <p:spPr bwMode="auto">
          <a:xfrm>
            <a:off x="432969" y="5026478"/>
            <a:ext cx="1137734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EUPAN, micropan, NGSPanPipe, PanACEA, Panaconda, PanCake, PanFunPro,  PanGeT, PanGFR-HM, PanGP, PANINI, PANNOTATOR, PanOCT, Panseq, Pan-Tetris, PanTools, PanViz, PanWeb, seq-seq-pan, 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A27154-21EA-1D51-E916-0D298EF0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EFD49-795A-5F47-8444-10F88D0A6A49}" type="datetime1">
              <a:rPr lang="fi-FI" smtClean="0"/>
              <a:t>7.2.2024</a:t>
            </a:fld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EA3F-0804-BED0-40DA-2F591BCA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32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928943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8717-7EED-1C42-A583-C2294F10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What is a pangenome?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6EE0-9041-2847-9874-94A07F573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47" y="1981200"/>
            <a:ext cx="5704354" cy="3962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Collection of </a:t>
            </a:r>
            <a:r>
              <a:rPr lang="en-FI" b="1" dirty="0"/>
              <a:t>genes</a:t>
            </a:r>
            <a:r>
              <a:rPr lang="en-FI" dirty="0"/>
              <a:t> found in a collection of </a:t>
            </a:r>
            <a:r>
              <a:rPr lang="en-FI" b="1" dirty="0"/>
              <a:t>genomes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b="1" dirty="0"/>
              <a:t>Core</a:t>
            </a:r>
            <a:r>
              <a:rPr lang="en-FI" dirty="0"/>
              <a:t> genome – genes shared by all genomes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b="1" dirty="0"/>
              <a:t>Accessory</a:t>
            </a:r>
            <a:r>
              <a:rPr lang="en-FI" dirty="0"/>
              <a:t> genome – strain specific genes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b="1" dirty="0"/>
              <a:t>Closed</a:t>
            </a:r>
            <a:r>
              <a:rPr lang="en-FI" dirty="0"/>
              <a:t> pangenome vs. </a:t>
            </a:r>
            <a:r>
              <a:rPr lang="en-FI" b="1" dirty="0"/>
              <a:t>Open</a:t>
            </a:r>
            <a:r>
              <a:rPr lang="en-FI" dirty="0"/>
              <a:t> pangenome</a:t>
            </a:r>
          </a:p>
          <a:p>
            <a:pPr marL="0" indent="0"/>
            <a:endParaRPr lang="en-FI" dirty="0"/>
          </a:p>
          <a:p>
            <a:pPr marL="0" indent="0"/>
            <a:endParaRPr lang="en-FI" dirty="0"/>
          </a:p>
          <a:p>
            <a:pPr>
              <a:buFont typeface="Arial" panose="020B0604020202020204" pitchFamily="34" charset="0"/>
              <a:buChar char="•"/>
            </a:pPr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A2FCA-AF0B-0F4B-ADA5-84826345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1F5454EA-D559-1346-B5CC-F36690C1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64" y="1848630"/>
            <a:ext cx="4465075" cy="43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04DF9-AA7D-C348-AC0C-A7A33E4A4D09}"/>
              </a:ext>
            </a:extLst>
          </p:cNvPr>
          <p:cNvSpPr txBox="1"/>
          <p:nvPr/>
        </p:nvSpPr>
        <p:spPr bwMode="auto">
          <a:xfrm>
            <a:off x="7403464" y="6199481"/>
            <a:ext cx="44650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/10.1038/nmicrobiol.2017.40</a:t>
            </a:r>
            <a:endParaRPr lang="en-FI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3B9FD6-1A14-D6B2-90E1-5366DE854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5CBAD-88C2-664F-BFD9-F94FB355F0D8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4846D-189E-0875-8AEE-BDCCE567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7727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C64CC97-3A70-4C46-8474-64F873B3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17" y="1282163"/>
            <a:ext cx="7930105" cy="490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6A9DF-FEDF-2644-AA4C-7EF4A21C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Drivers of pangenome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0DCEF-9B9B-FF49-A8B1-08D714BC9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D0756-DB56-35C5-7759-48AC9AEAC6D6}"/>
              </a:ext>
            </a:extLst>
          </p:cNvPr>
          <p:cNvSpPr txBox="1"/>
          <p:nvPr/>
        </p:nvSpPr>
        <p:spPr bwMode="auto">
          <a:xfrm>
            <a:off x="7162297" y="6189217"/>
            <a:ext cx="27892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/10.1016/j.cub.2019.08.012</a:t>
            </a:r>
            <a:endParaRPr lang="en-FI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7ACB4-E2CA-6757-74F2-9A342A545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E54F6-8979-A34F-8C74-7088505863B2}" type="datetime1">
              <a:rPr lang="fi-FI" smtClean="0"/>
              <a:t>7.2.2024</a:t>
            </a:fld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BFBF9-2E2F-BDE4-5141-DA7DA96EE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3040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A9DF-FEDF-2644-AA4C-7EF4A21C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Drivers of pangenome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0DCEF-9B9B-FF49-A8B1-08D714BC9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64CC97-3A70-4C46-8474-64F873B3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17" y="1271530"/>
            <a:ext cx="7930105" cy="490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8D0756-DB56-35C5-7759-48AC9AEAC6D6}"/>
              </a:ext>
            </a:extLst>
          </p:cNvPr>
          <p:cNvSpPr txBox="1"/>
          <p:nvPr/>
        </p:nvSpPr>
        <p:spPr bwMode="auto">
          <a:xfrm>
            <a:off x="7162297" y="6189217"/>
            <a:ext cx="27892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1">
                    <a:lumMod val="85000"/>
                  </a:schemeClr>
                </a:solidFill>
              </a:rPr>
              <a:t>doi.org</a:t>
            </a:r>
            <a:r>
              <a:rPr lang="en-GB" sz="1200" dirty="0">
                <a:solidFill>
                  <a:schemeClr val="bg1">
                    <a:lumMod val="85000"/>
                  </a:schemeClr>
                </a:solidFill>
              </a:rPr>
              <a:t>/10.1016/j.cub.2019.08.012</a:t>
            </a:r>
            <a:endParaRPr lang="en-FI" sz="1200" dirty="0" err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1C30D-14A7-5221-46B3-B6696FCBBE38}"/>
              </a:ext>
            </a:extLst>
          </p:cNvPr>
          <p:cNvSpPr txBox="1"/>
          <p:nvPr/>
        </p:nvSpPr>
        <p:spPr bwMode="auto">
          <a:xfrm>
            <a:off x="2492189" y="2727150"/>
            <a:ext cx="6988560" cy="19082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2800" i="1" dirty="0"/>
          </a:p>
          <a:p>
            <a:pPr algn="ctr"/>
            <a:r>
              <a:rPr lang="en-GB" sz="2800" i="1" dirty="0"/>
              <a:t>“…pangenomes are the result of adaptive, not neutral, evolution”</a:t>
            </a:r>
          </a:p>
          <a:p>
            <a:pPr algn="ctr"/>
            <a:endParaRPr lang="en-GB" sz="2800" i="1" dirty="0"/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https://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doi.org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/10.1038/nmicrobiol.2017.40</a:t>
            </a:r>
            <a:endParaRPr kumimoji="0" lang="en-FI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33A4AA-0969-D702-019D-AF3B74D49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5124-5923-524A-86C2-9B39C3B430D8}" type="datetime1">
              <a:rPr lang="fi-FI" smtClean="0"/>
              <a:t>7.2.2024</a:t>
            </a:fld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9272C-AD6F-7E18-594B-A66C7636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958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7D32-95B7-184A-8D20-1B8E85C8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Drivers of pangenome size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248277-8A6D-0F4E-AECC-53AAC35A1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857768"/>
              </p:ext>
            </p:extLst>
          </p:nvPr>
        </p:nvGraphicFramePr>
        <p:xfrm>
          <a:off x="706438" y="2911709"/>
          <a:ext cx="10779123" cy="3206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35">
                  <a:extLst>
                    <a:ext uri="{9D8B030D-6E8A-4147-A177-3AD203B41FA5}">
                      <a16:colId xmlns:a16="http://schemas.microsoft.com/office/drawing/2014/main" val="2761921308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167917535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916634905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619816389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16460114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88973254"/>
                    </a:ext>
                  </a:extLst>
                </a:gridCol>
                <a:gridCol w="2446113">
                  <a:extLst>
                    <a:ext uri="{9D8B030D-6E8A-4147-A177-3AD203B41FA5}">
                      <a16:colId xmlns:a16="http://schemas.microsoft.com/office/drawing/2014/main" val="3678282583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Number of genomes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Core genome (% of total)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Accessory genome (% of total)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Pangenome size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No. of new genes per genome* (% of core)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Lifestyle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6921176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Chlamydia trachomatis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821 (84)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(15)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(0.2)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Obligate intracellular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7672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 anthracis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4,001 (65)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2,065 (35)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(1.2)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Obligate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3903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Corynebacterium pseudotuberculosis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1,205 (53)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1,041 (46)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(2.5)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Facultative intracellular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562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Streptococcus pyogenes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 (37)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1,644 (62)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(3.4)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Human-restricted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864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 aureus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1,639 (36)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2879 (64)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(2.3)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Commensal with humans and other animals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0845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Corynebacterium diphtheriae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1,632 (34)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3,156 (66)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 (14.9)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Free-living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110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Helicobacter pylori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708 (28)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1,770 (71)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Intercellular, mucus-associated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411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Acinetobacter baumannii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1,997 (28)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5,042 (71)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(6.3)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Soil-dweller; opportunistic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051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 cereus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3,245 (27)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8,666 (72)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 (8.9)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 with soil, rumen, guts of mammals and insects; occasionally pathogenic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589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Klebsiella pneumoniae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3,062 (26)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8,456 (74)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(4.4)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Free-living,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azotroph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002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Prochlorococcus marinus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1,175 (18)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5,260 (81)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(11.2)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Photosynthetic picoplankton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768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 enterica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1,717 (16)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8,550 (83)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 with rumen, water, soil;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571796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F53A2-5ABE-654C-8DE4-A8EC6EB1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6" name="Picture 2" descr="Figure 1">
            <a:extLst>
              <a:ext uri="{FF2B5EF4-FFF2-40B4-BE49-F238E27FC236}">
                <a16:creationId xmlns:a16="http://schemas.microsoft.com/office/drawing/2014/main" id="{70FAA898-EBFA-124B-A48F-CF1ACDB57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0"/>
          <a:stretch/>
        </p:blipFill>
        <p:spPr bwMode="auto">
          <a:xfrm>
            <a:off x="8522230" y="1193869"/>
            <a:ext cx="3307820" cy="16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69407-AF1C-03A8-AA0E-B230AD9489F5}"/>
              </a:ext>
            </a:extLst>
          </p:cNvPr>
          <p:cNvSpPr txBox="1"/>
          <p:nvPr/>
        </p:nvSpPr>
        <p:spPr bwMode="auto">
          <a:xfrm>
            <a:off x="7020486" y="6189217"/>
            <a:ext cx="44650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/10.1038/nmicrobiol.2017.40</a:t>
            </a:r>
            <a:endParaRPr lang="en-FI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056C1-187D-D4D9-9B8C-01E2DBBAE60D}"/>
              </a:ext>
            </a:extLst>
          </p:cNvPr>
          <p:cNvSpPr txBox="1"/>
          <p:nvPr/>
        </p:nvSpPr>
        <p:spPr bwMode="auto">
          <a:xfrm>
            <a:off x="706438" y="1868521"/>
            <a:ext cx="729166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i="1" dirty="0"/>
              <a:t>“…pangenomes are the result of adaptive, not neutral, evolution"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EE32BCC-13EE-48C3-FC09-27741D5D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85F0-D4A5-4C4B-A800-54E99DFDA8CD}" type="datetime1">
              <a:rPr lang="fi-FI" smtClean="0"/>
              <a:t>7.2.2024</a:t>
            </a:fld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234C7-2E43-7BBD-9831-879D0297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7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7372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7D32-95B7-184A-8D20-1B8E85C8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Drivers of pangenome size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248277-8A6D-0F4E-AECC-53AAC35A17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6438" y="2911709"/>
          <a:ext cx="10779123" cy="3206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35">
                  <a:extLst>
                    <a:ext uri="{9D8B030D-6E8A-4147-A177-3AD203B41FA5}">
                      <a16:colId xmlns:a16="http://schemas.microsoft.com/office/drawing/2014/main" val="2761921308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167917535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916634905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619816389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16460114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88973254"/>
                    </a:ext>
                  </a:extLst>
                </a:gridCol>
                <a:gridCol w="2446113">
                  <a:extLst>
                    <a:ext uri="{9D8B030D-6E8A-4147-A177-3AD203B41FA5}">
                      <a16:colId xmlns:a16="http://schemas.microsoft.com/office/drawing/2014/main" val="3678282583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Number of genomes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Core genome (% of total)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Accessory genome (% of total)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Pangenome size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No. of new genes per genome* (% of core)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Lifestyle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6921176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Chlamydia trachomatis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821 (84)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(15)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(0.2)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Obligate intracellular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7672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 anthracis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4,001 (65)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2,065 (35)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(1.2)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Obligate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3903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Corynebacterium pseudotuberculosis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1,205 (53)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1,041 (46)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(2.5)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Facultative intracellular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562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Streptococcus pyogenes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 (37)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1,644 (62)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(3.4)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Human-restricted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864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 aureus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1,639 (36)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2879 (64)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(2.3)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Commensal with humans and other animals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0845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Corynebacterium diphtheriae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1,632 (34)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3,156 (66)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 (14.9)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Free-living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110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Helicobacter pylori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708 (28)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1,770 (71)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Intercellular, mucus-associated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411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Acinetobacter baumannii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1,997 (28)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5,042 (71)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(6.3)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Soil-dweller; opportunistic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051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 cereus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3,245 (27)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8,666 (72)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 (8.9)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 with soil, rumen, guts of mammals and insects; occasionally pathogenic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589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Klebsiella pneumoniae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3,062 (26)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8,456 (74)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(4.4)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Free-living,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azotroph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002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Prochlorococcus marinus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1,175 (18)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5,260 (81)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(11.2)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Photosynthetic picoplankton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768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 enterica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1,717 (16)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8,550 (83)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 with rumen, water, soil;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571796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F53A2-5ABE-654C-8DE4-A8EC6EB1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6" name="Picture 2" descr="Figure 1">
            <a:extLst>
              <a:ext uri="{FF2B5EF4-FFF2-40B4-BE49-F238E27FC236}">
                <a16:creationId xmlns:a16="http://schemas.microsoft.com/office/drawing/2014/main" id="{70FAA898-EBFA-124B-A48F-CF1ACDB57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0"/>
          <a:stretch/>
        </p:blipFill>
        <p:spPr bwMode="auto">
          <a:xfrm>
            <a:off x="8522230" y="1193869"/>
            <a:ext cx="3307820" cy="16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69407-AF1C-03A8-AA0E-B230AD9489F5}"/>
              </a:ext>
            </a:extLst>
          </p:cNvPr>
          <p:cNvSpPr txBox="1"/>
          <p:nvPr/>
        </p:nvSpPr>
        <p:spPr bwMode="auto">
          <a:xfrm>
            <a:off x="7020486" y="6189217"/>
            <a:ext cx="44650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/10.1038/nmicrobiol.2017.40</a:t>
            </a:r>
            <a:endParaRPr lang="en-FI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056C1-187D-D4D9-9B8C-01E2DBBAE60D}"/>
              </a:ext>
            </a:extLst>
          </p:cNvPr>
          <p:cNvSpPr txBox="1"/>
          <p:nvPr/>
        </p:nvSpPr>
        <p:spPr bwMode="auto">
          <a:xfrm>
            <a:off x="706438" y="1868521"/>
            <a:ext cx="729166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i="1" dirty="0"/>
              <a:t>“…pangenomes are the result of adaptive, not neutral, evolution"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8A9E4-BB35-7D96-6546-858DEDCEB06F}"/>
              </a:ext>
            </a:extLst>
          </p:cNvPr>
          <p:cNvSpPr/>
          <p:nvPr/>
        </p:nvSpPr>
        <p:spPr>
          <a:xfrm>
            <a:off x="663015" y="3235519"/>
            <a:ext cx="10822546" cy="3989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CF392F-0421-C126-DB4F-64C079DD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8766-0513-D949-A392-D7218639E674}" type="datetime1">
              <a:rPr lang="fi-FI" smtClean="0"/>
              <a:t>7.2.2024</a:t>
            </a:fld>
            <a:endParaRPr lang="en-FI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A24794-061A-6E17-4A87-5B7D3491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60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7D32-95B7-184A-8D20-1B8E85C8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Drivers of pangenome size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248277-8A6D-0F4E-AECC-53AAC35A17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6438" y="2911709"/>
          <a:ext cx="10779123" cy="3206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35">
                  <a:extLst>
                    <a:ext uri="{9D8B030D-6E8A-4147-A177-3AD203B41FA5}">
                      <a16:colId xmlns:a16="http://schemas.microsoft.com/office/drawing/2014/main" val="2761921308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167917535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916634905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619816389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16460114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88973254"/>
                    </a:ext>
                  </a:extLst>
                </a:gridCol>
                <a:gridCol w="2446113">
                  <a:extLst>
                    <a:ext uri="{9D8B030D-6E8A-4147-A177-3AD203B41FA5}">
                      <a16:colId xmlns:a16="http://schemas.microsoft.com/office/drawing/2014/main" val="3678282583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Number of genomes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Core genome (% of total)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Accessory genome (% of total)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Pangenome size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No. of new genes per genome* (% of core)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Lifestyle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6921176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Chlamydia trachomatis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821 (84)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(15)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(0.2)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Obligate intracellular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7672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 anthracis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4,001 (65)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2,065 (35)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(1.2)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Obligate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3903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Corynebacterium pseudotuberculosis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1,205 (53)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1,041 (46)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(2.5)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Facultative intracellular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562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Streptococcus pyogenes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 (37)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1,644 (62)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(3.4)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Human-restricted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864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 aureus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1,639 (36)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2879 (64)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(2.3)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Commensal with humans and other animals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0845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Corynebacterium diphtheriae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1,632 (34)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3,156 (66)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 (14.9)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Free-living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110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Helicobacter pylori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708 (28)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1,770 (71)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Intercellular, mucus-associated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411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Acinetobacter baumannii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1,997 (28)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5,042 (71)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(6.3)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Soil-dweller; opportunistic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051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 cereus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3,245 (27)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8,666 (72)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 (8.9)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 with soil, rumen, guts of mammals and insects; occasionally pathogenic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589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Klebsiella pneumoniae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3,062 (26)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8,456 (74)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(4.4)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Free-living,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azotroph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002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Prochlorococcus marinus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1,175 (18)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5,260 (81)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(11.2)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Photosynthetic picoplankton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768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 enterica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1,717 (16)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8,550 (83)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 with rumen, water, soil;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571796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F53A2-5ABE-654C-8DE4-A8EC6EB1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pic>
        <p:nvPicPr>
          <p:cNvPr id="6" name="Picture 2" descr="Figure 1">
            <a:extLst>
              <a:ext uri="{FF2B5EF4-FFF2-40B4-BE49-F238E27FC236}">
                <a16:creationId xmlns:a16="http://schemas.microsoft.com/office/drawing/2014/main" id="{70FAA898-EBFA-124B-A48F-CF1ACDB57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0"/>
          <a:stretch/>
        </p:blipFill>
        <p:spPr bwMode="auto">
          <a:xfrm>
            <a:off x="8522230" y="1193869"/>
            <a:ext cx="3307820" cy="16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69407-AF1C-03A8-AA0E-B230AD9489F5}"/>
              </a:ext>
            </a:extLst>
          </p:cNvPr>
          <p:cNvSpPr txBox="1"/>
          <p:nvPr/>
        </p:nvSpPr>
        <p:spPr bwMode="auto">
          <a:xfrm>
            <a:off x="7020486" y="6189217"/>
            <a:ext cx="44650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doi.org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/10.1038/nmicrobiol.2017.40</a:t>
            </a:r>
            <a:endParaRPr lang="en-FI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056C1-187D-D4D9-9B8C-01E2DBBAE60D}"/>
              </a:ext>
            </a:extLst>
          </p:cNvPr>
          <p:cNvSpPr txBox="1"/>
          <p:nvPr/>
        </p:nvSpPr>
        <p:spPr bwMode="auto">
          <a:xfrm>
            <a:off x="706438" y="1868521"/>
            <a:ext cx="729166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i="1" dirty="0"/>
              <a:t>“…pangenomes are the result of adaptive, not neutral, evolution"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379B3-16E9-DEDD-73C4-30B37A81F2DE}"/>
              </a:ext>
            </a:extLst>
          </p:cNvPr>
          <p:cNvSpPr/>
          <p:nvPr/>
        </p:nvSpPr>
        <p:spPr>
          <a:xfrm>
            <a:off x="663015" y="5596757"/>
            <a:ext cx="10822546" cy="5212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054BA06-6FEE-E9E1-9C97-603F831B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1E40-69D3-C54A-BE26-1581987D0136}" type="datetime1">
              <a:rPr lang="fi-FI" smtClean="0"/>
              <a:t>7.2.2024</a:t>
            </a:fld>
            <a:endParaRPr lang="en-FI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C9768C-68F4-66DB-EBCC-3E625B4B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9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64516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56A3A2EF-190C-2044-A834-43F12EBC0D0C}" vid="{E174D4F2-0428-B344-A0B0-D8A9839A4A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course_template</Template>
  <TotalTime>31690</TotalTime>
  <Words>1615</Words>
  <Application>Microsoft Macintosh PowerPoint</Application>
  <PresentationFormat>Widescreen</PresentationFormat>
  <Paragraphs>459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Office Theme</vt:lpstr>
      <vt:lpstr>Pangenomics</vt:lpstr>
      <vt:lpstr>What is a pangenome?</vt:lpstr>
      <vt:lpstr>What is a pangenome?</vt:lpstr>
      <vt:lpstr>What is a pangenome?</vt:lpstr>
      <vt:lpstr>Drivers of pangenome size</vt:lpstr>
      <vt:lpstr>Drivers of pangenome size</vt:lpstr>
      <vt:lpstr>Drivers of pangenome size</vt:lpstr>
      <vt:lpstr>Drivers of pangenome size</vt:lpstr>
      <vt:lpstr>Drivers of pangenome size</vt:lpstr>
      <vt:lpstr>Other pangenomics glossary</vt:lpstr>
      <vt:lpstr>Other pangenomics glossary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Other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Pangenomics</dc:title>
  <dc:creator>Karkman, Antti V</dc:creator>
  <cp:lastModifiedBy>Karkman, Antti V</cp:lastModifiedBy>
  <cp:revision>160</cp:revision>
  <dcterms:created xsi:type="dcterms:W3CDTF">2022-03-25T10:55:47Z</dcterms:created>
  <dcterms:modified xsi:type="dcterms:W3CDTF">2024-02-07T12:43:14Z</dcterms:modified>
</cp:coreProperties>
</file>